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94" r:id="rId4"/>
    <p:sldId id="296" r:id="rId5"/>
    <p:sldId id="297" r:id="rId6"/>
    <p:sldId id="299" r:id="rId7"/>
    <p:sldId id="302" r:id="rId8"/>
    <p:sldId id="300" r:id="rId9"/>
    <p:sldId id="305" r:id="rId10"/>
    <p:sldId id="306" r:id="rId11"/>
    <p:sldId id="303" r:id="rId12"/>
    <p:sldId id="304" r:id="rId13"/>
    <p:sldId id="293" r:id="rId14"/>
    <p:sldId id="284" r:id="rId15"/>
    <p:sldId id="285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B9B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60" d="100"/>
          <a:sy n="60" d="100"/>
        </p:scale>
        <p:origin x="12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hwBQ821RBa8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+mj-lt"/>
                <a:ea typeface="에스코어 드림 8 Heavy" panose="020B0903030302020204" pitchFamily="34" charset="-127"/>
              </a:rPr>
              <a:t>중간 결과 발표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06" y="6360700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707449" y="1467239"/>
            <a:ext cx="10426700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테스트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(CSI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카메라 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E0108-BEA0-169B-78EA-D4F820625C0C}"/>
              </a:ext>
            </a:extLst>
          </p:cNvPr>
          <p:cNvSpPr txBox="1"/>
          <p:nvPr/>
        </p:nvSpPr>
        <p:spPr>
          <a:xfrm>
            <a:off x="4594156" y="6313654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결과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영상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6" name="온라인 미디어 5" title="Jetson Nano YOLOv5 CSI camera Test">
            <a:hlinkClick r:id="" action="ppaction://media"/>
            <a:extLst>
              <a:ext uri="{FF2B5EF4-FFF2-40B4-BE49-F238E27FC236}">
                <a16:creationId xmlns:a16="http://schemas.microsoft.com/office/drawing/2014/main" id="{FCE27D3A-90BF-CE6D-CFAA-AC8C793A69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5094" y="1939530"/>
            <a:ext cx="7741812" cy="43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</a:t>
              </a:r>
              <a:r>
                <a:rPr lang="ko-KR" altLang="en-US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652C2-81F2-4E3A-97CF-6776A90D300E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1A49B-F89C-4E14-87A4-506016ED88B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ECF03-E6CA-46FC-9AB7-AF0A8F272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7A3A9-E490-4EAF-9323-1C08A696FD14}"/>
              </a:ext>
            </a:extLst>
          </p:cNvPr>
          <p:cNvSpPr txBox="1"/>
          <p:nvPr/>
        </p:nvSpPr>
        <p:spPr>
          <a:xfrm>
            <a:off x="698500" y="1383360"/>
            <a:ext cx="3705720" cy="214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전체 원본 데이터 크기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 : </a:t>
            </a: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약 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1TB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-15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데이터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전처리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후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사용할 데이터 크기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원천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: 106,259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개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라벨링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106,259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4F2DF-560B-401D-992C-B042BFE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686"/>
            <a:ext cx="4255826" cy="3619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F4752-BA71-4E4D-B33D-EA2B754EE4A2}"/>
              </a:ext>
            </a:extLst>
          </p:cNvPr>
          <p:cNvGrpSpPr/>
          <p:nvPr/>
        </p:nvGrpSpPr>
        <p:grpSpPr>
          <a:xfrm>
            <a:off x="5349568" y="3683209"/>
            <a:ext cx="4255827" cy="2855703"/>
            <a:chOff x="6314302" y="3865772"/>
            <a:chExt cx="4255827" cy="28557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43D8A-3F43-4E82-8FA9-09D56C50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303" y="4235450"/>
              <a:ext cx="4255826" cy="24860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FE786D-D048-4193-BC75-6AF00025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302" y="3865772"/>
              <a:ext cx="4255825" cy="369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CF47A5-DC04-4FAF-ADEF-4DF8EC272D54}"/>
              </a:ext>
            </a:extLst>
          </p:cNvPr>
          <p:cNvSpPr txBox="1"/>
          <p:nvPr/>
        </p:nvSpPr>
        <p:spPr>
          <a:xfrm>
            <a:off x="3401735" y="2542397"/>
            <a:ext cx="6203658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학습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97,990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52.0GB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검증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8,269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4.38GB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05F33-A467-4028-A754-F7B7E718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43828"/>
            <a:ext cx="4255826" cy="24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과정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84468" y="1449607"/>
            <a:ext cx="9323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Train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data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set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의 용량이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52GB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로 매우 커서 학습에 시간이 오래 걸림 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YOLOv5 Pretrained model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를 사용하여 학습과정을 생략하고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Inference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만 하였음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A8C4-93FA-4080-8011-F656D8D3EDF4}"/>
              </a:ext>
            </a:extLst>
          </p:cNvPr>
          <p:cNvSpPr txBox="1"/>
          <p:nvPr/>
        </p:nvSpPr>
        <p:spPr>
          <a:xfrm>
            <a:off x="6197601" y="4392830"/>
            <a:ext cx="81800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Hyper Parameter &amp; Other Settings :</a:t>
            </a: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Batchsize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: 16</a:t>
            </a: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Learningrate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: 0.0001</a:t>
            </a: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Loss function :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Sparse_categorical_cross_entropy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Optimizer : Adam</a:t>
            </a: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Activation function :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ReLU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	- </a:t>
            </a:r>
            <a:r>
              <a:rPr lang="en-US" altLang="ko-KR" sz="2000" spc="-150" dirty="0" err="1">
                <a:solidFill>
                  <a:prstClr val="black"/>
                </a:solidFill>
                <a:ea typeface="에스코어 드림 3 Light" panose="020B0303030302020204" pitchFamily="34" charset="-127"/>
              </a:rPr>
              <a:t>IoU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threshold : 0.45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8273B-8A14-4E9B-9E3B-9434F38F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3" y="2208398"/>
            <a:ext cx="5482548" cy="43688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2900C2-7793-47D4-9CF8-FE687018D6B0}"/>
              </a:ext>
            </a:extLst>
          </p:cNvPr>
          <p:cNvSpPr/>
          <p:nvPr/>
        </p:nvSpPr>
        <p:spPr>
          <a:xfrm>
            <a:off x="600753" y="4405530"/>
            <a:ext cx="821647" cy="331569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99DE5-3EDE-461F-A580-DB973D7648FE}"/>
              </a:ext>
            </a:extLst>
          </p:cNvPr>
          <p:cNvSpPr txBox="1"/>
          <p:nvPr/>
        </p:nvSpPr>
        <p:spPr>
          <a:xfrm>
            <a:off x="6197601" y="3228945"/>
            <a:ext cx="4791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Python detect.py –weights yolov5s.pt</a:t>
            </a:r>
          </a:p>
        </p:txBody>
      </p:sp>
    </p:spTree>
    <p:extLst>
      <p:ext uri="{BB962C8B-B14F-4D97-AF65-F5344CB8AC3E}">
        <p14:creationId xmlns:p14="http://schemas.microsoft.com/office/powerpoint/2010/main" val="226465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결과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74507" y="5523249"/>
            <a:ext cx="7861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Inference </a:t>
            </a:r>
            <a:r>
              <a:rPr lang="ko-KR" altLang="en-US" dirty="0"/>
              <a:t>대상</a:t>
            </a:r>
            <a:r>
              <a:rPr lang="en-US" altLang="ko-KR" dirty="0"/>
              <a:t> : </a:t>
            </a:r>
            <a:r>
              <a:rPr lang="ko-KR" altLang="en-US" dirty="0"/>
              <a:t>안전모 </a:t>
            </a:r>
            <a:r>
              <a:rPr lang="en-US" altLang="ko-KR" dirty="0"/>
              <a:t>class</a:t>
            </a:r>
            <a:r>
              <a:rPr lang="ko-KR" altLang="en-US" dirty="0"/>
              <a:t>만 포함하는 이미지 </a:t>
            </a:r>
            <a:r>
              <a:rPr lang="en-US" altLang="ko-KR" dirty="0"/>
              <a:t>100</a:t>
            </a:r>
            <a:r>
              <a:rPr lang="ko-KR" altLang="en-US" dirty="0"/>
              <a:t>장을 대상으로 함</a:t>
            </a:r>
            <a:endParaRPr lang="en-US" altLang="ko-KR" dirty="0"/>
          </a:p>
          <a:p>
            <a:r>
              <a:rPr lang="en-US" altLang="ko-KR" dirty="0"/>
              <a:t>Loss :  0.1251</a:t>
            </a:r>
          </a:p>
          <a:p>
            <a:r>
              <a:rPr lang="en-US" altLang="ko-KR" dirty="0"/>
              <a:t>Accuracy : 0.8325</a:t>
            </a:r>
          </a:p>
        </p:txBody>
      </p:sp>
      <p:pic>
        <p:nvPicPr>
          <p:cNvPr id="3" name="그림 2" descr="실내, 더러운이(가) 표시된 사진&#10;&#10;자동 생성된 설명">
            <a:extLst>
              <a:ext uri="{FF2B5EF4-FFF2-40B4-BE49-F238E27FC236}">
                <a16:creationId xmlns:a16="http://schemas.microsoft.com/office/drawing/2014/main" id="{A63A64A7-06AB-4CF4-85F8-1874CEB49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" y="1470593"/>
            <a:ext cx="5300663" cy="3916813"/>
          </a:xfrm>
          <a:prstGeom prst="rect">
            <a:avLst/>
          </a:prstGeom>
        </p:spPr>
      </p:pic>
      <p:pic>
        <p:nvPicPr>
          <p:cNvPr id="6" name="그림 5" descr="실내, 천장, 바닥, 건물이(가) 표시된 사진&#10;&#10;자동 생성된 설명">
            <a:extLst>
              <a:ext uri="{FF2B5EF4-FFF2-40B4-BE49-F238E27FC236}">
                <a16:creationId xmlns:a16="http://schemas.microsoft.com/office/drawing/2014/main" id="{3F15760D-81C6-4CF2-8E8E-475584F3B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8539" y="1470594"/>
            <a:ext cx="6058954" cy="39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7CF417-7A3D-45A9-95CA-FE52534D1C03}"/>
              </a:ext>
            </a:extLst>
          </p:cNvPr>
          <p:cNvSpPr/>
          <p:nvPr/>
        </p:nvSpPr>
        <p:spPr>
          <a:xfrm>
            <a:off x="884804" y="1602007"/>
            <a:ext cx="10129942" cy="426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훈련 데이터세트를 학습 후 정확도 검출 및 가중치 저장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   훈련과정에서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hyper </a:t>
            </a:r>
            <a:r>
              <a:rPr lang="en-US" altLang="ko-KR" sz="2000" dirty="0" err="1">
                <a:solidFill>
                  <a:schemeClr val="tx1"/>
                </a:solidFill>
                <a:ea typeface="에스코어 드림 3 Light" panose="020B0303030302020204"/>
              </a:rPr>
              <a:t>paramter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augmentation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의 종류와 값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 optimizer, loss &amp; </a:t>
            </a:r>
          </a:p>
          <a:p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    activation function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등을 바꿔가며 비교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데스크톱 환경에서 </a:t>
            </a:r>
            <a:r>
              <a:rPr lang="ko-KR" altLang="en-US" sz="2000" dirty="0" err="1">
                <a:solidFill>
                  <a:schemeClr val="tx1"/>
                </a:solidFill>
              </a:rPr>
              <a:t>학습후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최종 선정된 최적의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</a:rPr>
              <a:t>하이퍼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파라미터를 </a:t>
            </a:r>
            <a:r>
              <a:rPr lang="ko-KR" altLang="en-US" sz="2000" dirty="0">
                <a:solidFill>
                  <a:schemeClr val="tx1"/>
                </a:solidFill>
              </a:rPr>
              <a:t>이용해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    저장한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가중치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(weights)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파일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YOLOv5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모델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용 소량의 데이터를 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에 이식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에서 위의 학습된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weights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통해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한 후 객체가 검출되고 </a:t>
            </a:r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   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안전장비가 검출되지 않을 경우 오디오로 소리가 정상적으로 출력되는지 확인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477DE4-DCB2-4D68-B90A-124E5189C016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F5B7CE-8C02-4C4A-B158-E4337E23F95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C5D6B3-ADAC-4E38-8DBC-BCAF6D8C2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indent="-281940" fontAlgn="base">
              <a:lnSpc>
                <a:spcPct val="16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1] Jetson Nano </a:t>
            </a:r>
            <a:r>
              <a:rPr lang="ko-KR" altLang="en-US" dirty="0">
                <a:solidFill>
                  <a:schemeClr val="tx1"/>
                </a:solidFill>
              </a:rPr>
              <a:t>동작 시키기 </a:t>
            </a:r>
            <a:r>
              <a:rPr lang="en-US" altLang="ko-KR" dirty="0">
                <a:solidFill>
                  <a:schemeClr val="tx1"/>
                </a:solidFill>
              </a:rPr>
              <a:t>: https://aidalab.tistory.com/114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2] </a:t>
            </a:r>
            <a:r>
              <a:rPr lang="en-US" altLang="ko-KR" i="0" dirty="0">
                <a:solidFill>
                  <a:schemeClr val="tx1"/>
                </a:solidFill>
                <a:effectLst/>
              </a:rPr>
              <a:t>Jetson Nano </a:t>
            </a:r>
            <a:r>
              <a:rPr lang="ko-KR" altLang="en-US" i="0" dirty="0">
                <a:solidFill>
                  <a:schemeClr val="tx1"/>
                </a:solidFill>
                <a:effectLst/>
              </a:rPr>
              <a:t>기본 설정 </a:t>
            </a:r>
            <a:r>
              <a:rPr lang="en-US" altLang="ko-KR" b="1" i="0" dirty="0">
                <a:solidFill>
                  <a:schemeClr val="tx1"/>
                </a:solidFill>
                <a:effectLst/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https://velog.io/@jjun8177/Jetson-Nano%EC%99%80-YOLO-v5%EB%A5%BC-%EC%9D%B4%EC%9A%A9%ED%95%9C-detection-%ED%94%84%EB%A1%9C%EC%A0%9D%ED%8A%B8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3] Jetson Nano </a:t>
            </a:r>
            <a:r>
              <a:rPr lang="ko-KR" altLang="en-US" dirty="0">
                <a:solidFill>
                  <a:schemeClr val="tx1"/>
                </a:solidFill>
              </a:rPr>
              <a:t>환경 설정</a:t>
            </a:r>
            <a:r>
              <a:rPr lang="en-US" altLang="ko-KR" dirty="0">
                <a:solidFill>
                  <a:schemeClr val="tx1"/>
                </a:solidFill>
              </a:rPr>
              <a:t> : https://whiteknight3672.tistory.com/313?category=723167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4] Jetson Nano CSI Camera YOLOv5 : https://github.com/amirhosseinh77/JetsonYolo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5] </a:t>
            </a:r>
            <a:r>
              <a:rPr lang="ko-KR" altLang="en-US" dirty="0">
                <a:solidFill>
                  <a:schemeClr val="tx1"/>
                </a:solidFill>
              </a:rPr>
              <a:t>파이썬 </a:t>
            </a:r>
            <a:r>
              <a:rPr lang="en-US" altLang="ko-KR" dirty="0">
                <a:solidFill>
                  <a:schemeClr val="tx1"/>
                </a:solidFill>
              </a:rPr>
              <a:t>YOLOv5 Custom dataset 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학습 하는 방법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:</a:t>
            </a:r>
            <a:r>
              <a:rPr lang="en-US" altLang="ko-KR" kern="0" dirty="0">
                <a:solidFill>
                  <a:schemeClr val="tx1"/>
                </a:solidFill>
                <a:ea typeface="휴먼명조"/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https://yong0810.tistory.com/29 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6] YOLOv5 </a:t>
            </a:r>
            <a:r>
              <a:rPr lang="en-US" altLang="ko-KR" b="0" i="0" u="none" strike="noStrike" dirty="0" err="1">
                <a:solidFill>
                  <a:schemeClr val="tx1"/>
                </a:solidFill>
                <a:effectLst/>
              </a:rPr>
              <a:t>Github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 : </a:t>
            </a:r>
            <a:r>
              <a:rPr lang="en-US" altLang="ko-KR" dirty="0">
                <a:solidFill>
                  <a:schemeClr val="tx1"/>
                </a:solidFill>
              </a:rPr>
              <a:t>https://github.com/ultralytics/yolov5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7] Research on Safety Helmet Detection Algorithm of Power Workers Based on Improved YOLOv5 </a:t>
            </a:r>
            <a:r>
              <a:rPr lang="ko-KR" altLang="en-US" dirty="0">
                <a:solidFill>
                  <a:schemeClr val="tx1"/>
                </a:solidFill>
              </a:rPr>
              <a:t>논문 </a:t>
            </a:r>
            <a:r>
              <a:rPr lang="en-US" altLang="ko-KR" dirty="0">
                <a:solidFill>
                  <a:schemeClr val="tx1"/>
                </a:solidFill>
              </a:rPr>
              <a:t>: https://iopscience.iop.org/article/10.1088/1742-6596/2171/1/012006/pdf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8] YOLOv5 </a:t>
            </a:r>
            <a:r>
              <a:rPr lang="ko-KR" altLang="en-US" dirty="0">
                <a:solidFill>
                  <a:schemeClr val="tx1"/>
                </a:solidFill>
              </a:rPr>
              <a:t>환경설정 및 아키텍처 설명 </a:t>
            </a:r>
            <a:r>
              <a:rPr lang="en-US" altLang="ko-KR" dirty="0">
                <a:solidFill>
                  <a:schemeClr val="tx1"/>
                </a:solidFill>
              </a:rPr>
              <a:t>: https://ropiens.tistory.com/44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AE984-8E7D-429C-AEBF-14AC0747980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6B99C8-DC56-4279-A9B9-C8E6929C3C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AD3DD8-5E33-4963-BC16-A8DD39EFC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5FFC8-263B-45AC-BA00-762B1FEB6CE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BFD31E-893E-4502-B779-67322F22E83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79A9782-9CB6-4355-AE67-267C8C23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255748" y="2233680"/>
            <a:ext cx="3317207" cy="1107996"/>
            <a:chOff x="2314813" y="2047120"/>
            <a:chExt cx="3317207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2433316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데이터 </a:t>
              </a:r>
              <a:r>
                <a:rPr lang="ko-KR" altLang="en-US" sz="2400" dirty="0" err="1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전처리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363127" y="1077616"/>
            <a:ext cx="3459572" cy="1107996"/>
            <a:chOff x="420534" y="1134765"/>
            <a:chExt cx="3459572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+mj-lt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226109" y="1457930"/>
              <a:ext cx="2653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9 Black" panose="020B0A03030302020204" pitchFamily="34" charset="-127"/>
                </a:rPr>
                <a:t>임베디드 시스템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98CA1-DB01-4103-BB38-276EF53A2B7F}"/>
              </a:ext>
            </a:extLst>
          </p:cNvPr>
          <p:cNvGrpSpPr/>
          <p:nvPr/>
        </p:nvGrpSpPr>
        <p:grpSpPr>
          <a:xfrm>
            <a:off x="7086215" y="4242185"/>
            <a:ext cx="3049609" cy="1107996"/>
            <a:chOff x="4758896" y="3144044"/>
            <a:chExt cx="304960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D6F41-EE05-4881-893D-8AB1246AB74E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04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5836B3-5D74-4FFD-A1FF-037E52FD13F1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추후 계획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3F4BD-42F4-4473-A02C-384A6107EF5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19E116-5A2B-4D9E-A220-798A4BA33585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A06209-E1E6-4343-81BF-63F4FDA0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899129-2C9E-429C-B52B-7C5382FD5E70}"/>
              </a:ext>
            </a:extLst>
          </p:cNvPr>
          <p:cNvGrpSpPr/>
          <p:nvPr/>
        </p:nvGrpSpPr>
        <p:grpSpPr>
          <a:xfrm>
            <a:off x="4571195" y="3262572"/>
            <a:ext cx="3049609" cy="1107996"/>
            <a:chOff x="4758896" y="3144044"/>
            <a:chExt cx="304960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655DD5-61D4-4767-991C-9680774C922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F4BEA-FEA0-4D0B-997B-9D9600FBC235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>
                  <a:latin typeface="+mj-lt"/>
                  <a:ea typeface="에스코어 드림 9 Black" panose="020B0A03030302020204" pitchFamily="34" charset="-127"/>
                </a:rPr>
                <a:t>추론 </a:t>
              </a:r>
              <a:r>
                <a:rPr lang="ko-KR" altLang="en-US" sz="2400" spc="-150" dirty="0">
                  <a:latin typeface="+mj-lt"/>
                  <a:ea typeface="에스코어 드림 9 Black" panose="020B0A03030302020204" pitchFamily="34" charset="-127"/>
                </a:rPr>
                <a:t>과정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CE4C75-1EF2-413B-8D9D-DEBB40C6E3AC}"/>
              </a:ext>
            </a:extLst>
          </p:cNvPr>
          <p:cNvGrpSpPr/>
          <p:nvPr/>
        </p:nvGrpSpPr>
        <p:grpSpPr>
          <a:xfrm>
            <a:off x="9089907" y="5443209"/>
            <a:ext cx="3049609" cy="1107996"/>
            <a:chOff x="4758896" y="3144044"/>
            <a:chExt cx="304960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E7EB74-C3BA-43C2-96A9-B54760656565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05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942B1-9467-461F-A1B9-2FD09E171747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참고문헌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698500" y="5049032"/>
            <a:ext cx="10426700" cy="11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 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홈페이지에서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“Jetson Nano Developer Kit Sd Card Image”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다운로드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SD Card Formatter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를 통해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Image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파일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쓰기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2349041" y="383877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Download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7862383" y="46369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 Image Write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3186D-335C-45D2-BFA9-35B7E315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49521"/>
            <a:ext cx="5936471" cy="24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F200D-8834-4763-878A-D486BB89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1" y="1446025"/>
            <a:ext cx="45910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5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588830" y="4942266"/>
            <a:ext cx="10426700" cy="19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Jetson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Nano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에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OS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가 설치된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에 장착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순서에 따라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기본 패키지 업데이트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update /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upgrade)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필요 패키지 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571936" y="4339813"/>
            <a:ext cx="299321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 Nano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전체 모습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80FE69A-D99C-4C18-AE6C-2C92CCDA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25" y="1442821"/>
            <a:ext cx="3856863" cy="289264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79A0EEB-E4F7-40E2-98DE-3DD92B3B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38" y="1442821"/>
            <a:ext cx="3827919" cy="287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2790FA-3B29-4D55-A57C-35C3C259E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28586"/>
          <a:stretch/>
        </p:blipFill>
        <p:spPr>
          <a:xfrm rot="5400000">
            <a:off x="633452" y="1218800"/>
            <a:ext cx="2871695" cy="33331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4699107" y="432414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0A62C-D0C5-DB7C-07F8-F05DB9F3D1CC}"/>
              </a:ext>
            </a:extLst>
          </p:cNvPr>
          <p:cNvSpPr txBox="1"/>
          <p:nvPr/>
        </p:nvSpPr>
        <p:spPr>
          <a:xfrm>
            <a:off x="8680113" y="4339813"/>
            <a:ext cx="2653286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메인 화면</a:t>
            </a:r>
            <a:endParaRPr lang="en-US" altLang="ko-KR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4F42C4-7A4B-6002-35D5-0192D8F9E687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93AC2A-190F-9AA0-D1A3-78F078012864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090865-86E9-C1E2-AAD5-9B7DE18D4951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4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224589" y="3155998"/>
            <a:ext cx="1820111" cy="4252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카메라 모듈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F09AC06F-5962-43C1-8303-FFB54F4F2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495396"/>
            <a:ext cx="6718300" cy="503872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BA046D6-C3FA-4965-9FDA-20AA6391DDE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44700" y="3368621"/>
            <a:ext cx="863860" cy="218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5BAB38-7173-43A3-B33D-ACA29C5D22D9}"/>
              </a:ext>
            </a:extLst>
          </p:cNvPr>
          <p:cNvSpPr txBox="1"/>
          <p:nvPr/>
        </p:nvSpPr>
        <p:spPr>
          <a:xfrm>
            <a:off x="9610762" y="1908086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오디오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C1CDAC-264E-416C-AF52-529C74CE587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610600" y="2125358"/>
            <a:ext cx="1000162" cy="717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CB18BB-3652-4DF2-9078-B24FC1AB6F52}"/>
              </a:ext>
            </a:extLst>
          </p:cNvPr>
          <p:cNvSpPr txBox="1"/>
          <p:nvPr/>
        </p:nvSpPr>
        <p:spPr>
          <a:xfrm>
            <a:off x="4182533" y="1439808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본체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0E529D-BDE3-434D-8E25-2887AED74AE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76226" y="1874351"/>
            <a:ext cx="0" cy="1276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D13429-FB8B-469F-ED2B-A7FB8DA3E6D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87284" y="4379053"/>
            <a:ext cx="2519608" cy="333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552979-7937-09B4-1098-6A29B3BBA284}"/>
              </a:ext>
            </a:extLst>
          </p:cNvPr>
          <p:cNvSpPr txBox="1"/>
          <p:nvPr/>
        </p:nvSpPr>
        <p:spPr>
          <a:xfrm>
            <a:off x="563266" y="4500105"/>
            <a:ext cx="1724018" cy="4252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사운드 카드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86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666545" y="5552476"/>
            <a:ext cx="11239705" cy="80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오디오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-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연결된 오디오를 확인하기 위해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System Settings – Sound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창에서 오디오를 선택하고 소리 출력 확인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7" name="그림 6" descr="텍스트, 우리, 네트이(가) 표시된 사진&#10;&#10;자동 생성된 설명">
            <a:extLst>
              <a:ext uri="{FF2B5EF4-FFF2-40B4-BE49-F238E27FC236}">
                <a16:creationId xmlns:a16="http://schemas.microsoft.com/office/drawing/2014/main" id="{C4ED5BC5-0C4F-4BBE-B92A-55204AFB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06" y="1330166"/>
            <a:ext cx="5624188" cy="42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EAD26A-D7F0-4763-988F-7763C6F164A9}"/>
              </a:ext>
            </a:extLst>
          </p:cNvPr>
          <p:cNvSpPr txBox="1"/>
          <p:nvPr/>
        </p:nvSpPr>
        <p:spPr>
          <a:xfrm>
            <a:off x="698500" y="5064219"/>
            <a:ext cx="11017250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카메라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-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터미널에서 다음 명령어를 사용하여 카메라를 통해 영상 입력이 정상적으로 되는지 확인</a:t>
            </a:r>
            <a:endParaRPr lang="en-US" altLang="ko-KR" sz="2000" kern="0" spc="-15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 - DISPLAY=:0.0 gst-launch-1.0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nvarguscamerasrc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! 'video/x-raw(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memory:NVMM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), width=3280, height=2464, format=(string)NV12, framerate=(fraction)20/1' !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nvoverlaysink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-e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3" name="그림 2" descr="텍스트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F679F811-BC36-431E-8439-25CFEBCD18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6706" y="1301884"/>
            <a:ext cx="6538588" cy="37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5072316" y="1467240"/>
            <a:ext cx="10426700" cy="339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사용하기 위한 환경설정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jetson-stats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패키지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Jetson nano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의 종합적인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Stat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을 쉽게 확인 가능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램 확보를 위한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gdm3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제거 및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lightdm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가벼운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GUI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Opencv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4.5.4 with CUDA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기존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4.1.1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버전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, CUDA x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pytorch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1.8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+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torchvision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v0.9.0</a:t>
            </a:r>
          </a:p>
        </p:txBody>
      </p:sp>
      <p:pic>
        <p:nvPicPr>
          <p:cNvPr id="5" name="그림 4" descr="텍스트, 녹색, 옅은, 레이저이(가) 표시된 사진&#10;&#10;자동 생성된 설명">
            <a:extLst>
              <a:ext uri="{FF2B5EF4-FFF2-40B4-BE49-F238E27FC236}">
                <a16:creationId xmlns:a16="http://schemas.microsoft.com/office/drawing/2014/main" id="{3F2F3A3F-94A6-5D59-BA72-4393C82AA4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449" y="1374971"/>
            <a:ext cx="4132053" cy="3082216"/>
          </a:xfrm>
          <a:prstGeom prst="rect">
            <a:avLst/>
          </a:prstGeom>
        </p:spPr>
      </p:pic>
      <p:pic>
        <p:nvPicPr>
          <p:cNvPr id="18" name="그림 17" descr="텍스트, 녹색, 옅은, 레이저이(가) 표시된 사진&#10;&#10;자동 생성된 설명">
            <a:extLst>
              <a:ext uri="{FF2B5EF4-FFF2-40B4-BE49-F238E27FC236}">
                <a16:creationId xmlns:a16="http://schemas.microsoft.com/office/drawing/2014/main" id="{10A9681B-C9CF-24AB-FD73-1095B3A9A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502" y="4457187"/>
            <a:ext cx="4253917" cy="17859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EC9DDF-630F-AE77-E9F1-D21D93D35767}"/>
              </a:ext>
            </a:extLst>
          </p:cNvPr>
          <p:cNvSpPr/>
          <p:nvPr/>
        </p:nvSpPr>
        <p:spPr>
          <a:xfrm>
            <a:off x="1565097" y="3256471"/>
            <a:ext cx="1600797" cy="263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BDA834-B15D-2CFE-8E3A-E851DEE4E2A6}"/>
              </a:ext>
            </a:extLst>
          </p:cNvPr>
          <p:cNvSpPr/>
          <p:nvPr/>
        </p:nvSpPr>
        <p:spPr>
          <a:xfrm>
            <a:off x="676641" y="5299906"/>
            <a:ext cx="2083819" cy="9241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8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698500" y="1467240"/>
            <a:ext cx="10426700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테스트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영상 파일 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F508B-8C16-5D6C-D892-7932E78CDF1C}"/>
              </a:ext>
            </a:extLst>
          </p:cNvPr>
          <p:cNvSpPr txBox="1"/>
          <p:nvPr/>
        </p:nvSpPr>
        <p:spPr>
          <a:xfrm>
            <a:off x="1758140" y="5461778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>
                <a:solidFill>
                  <a:srgbClr val="000000"/>
                </a:solidFill>
                <a:effectLst/>
                <a:ea typeface="에스코어 드림 3 Light" panose="020B0303030302020204"/>
              </a:rPr>
              <a:t>YOLOv5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502AEC-DCE5-3420-BDC3-3F9F6AB46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8255" y="1679862"/>
            <a:ext cx="5605545" cy="4367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AC1DBB-9830-DC30-4953-EC70934F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579" y="2271584"/>
            <a:ext cx="4668408" cy="318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AEF9AC-65A2-D0CE-5D93-20A4185CD26C}"/>
              </a:ext>
            </a:extLst>
          </p:cNvPr>
          <p:cNvSpPr txBox="1"/>
          <p:nvPr/>
        </p:nvSpPr>
        <p:spPr>
          <a:xfrm>
            <a:off x="7224384" y="6047616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결과 영상</a:t>
            </a:r>
          </a:p>
        </p:txBody>
      </p:sp>
    </p:spTree>
    <p:extLst>
      <p:ext uri="{BB962C8B-B14F-4D97-AF65-F5344CB8AC3E}">
        <p14:creationId xmlns:p14="http://schemas.microsoft.com/office/powerpoint/2010/main" val="380415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749</Words>
  <Application>Microsoft Office PowerPoint</Application>
  <PresentationFormat>와이드스크린</PresentationFormat>
  <Paragraphs>134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에스코어 드림 8 Heavy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197</cp:revision>
  <dcterms:created xsi:type="dcterms:W3CDTF">2020-11-26T12:57:00Z</dcterms:created>
  <dcterms:modified xsi:type="dcterms:W3CDTF">2022-05-10T07:15:06Z</dcterms:modified>
</cp:coreProperties>
</file>